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0"/>
  </p:notesMasterIdLst>
  <p:sldIdLst>
    <p:sldId id="256" r:id="rId2"/>
    <p:sldId id="303" r:id="rId3"/>
    <p:sldId id="304" r:id="rId4"/>
    <p:sldId id="305" r:id="rId5"/>
    <p:sldId id="306" r:id="rId6"/>
    <p:sldId id="315" r:id="rId7"/>
    <p:sldId id="316" r:id="rId8"/>
    <p:sldId id="312" r:id="rId9"/>
    <p:sldId id="260" r:id="rId10"/>
    <p:sldId id="309" r:id="rId11"/>
    <p:sldId id="310" r:id="rId12"/>
    <p:sldId id="313" r:id="rId13"/>
    <p:sldId id="317" r:id="rId14"/>
    <p:sldId id="314" r:id="rId15"/>
    <p:sldId id="318" r:id="rId16"/>
    <p:sldId id="319" r:id="rId17"/>
    <p:sldId id="261" r:id="rId18"/>
    <p:sldId id="263" r:id="rId19"/>
    <p:sldId id="296" r:id="rId20"/>
    <p:sldId id="321" r:id="rId21"/>
    <p:sldId id="320" r:id="rId22"/>
    <p:sldId id="322" r:id="rId23"/>
    <p:sldId id="264" r:id="rId24"/>
    <p:sldId id="262" r:id="rId25"/>
    <p:sldId id="323" r:id="rId26"/>
    <p:sldId id="298" r:id="rId27"/>
    <p:sldId id="257" r:id="rId28"/>
    <p:sldId id="265" r:id="rId29"/>
    <p:sldId id="258" r:id="rId30"/>
    <p:sldId id="326" r:id="rId31"/>
    <p:sldId id="324" r:id="rId32"/>
    <p:sldId id="259" r:id="rId33"/>
    <p:sldId id="327" r:id="rId34"/>
    <p:sldId id="328" r:id="rId35"/>
    <p:sldId id="331" r:id="rId36"/>
    <p:sldId id="329" r:id="rId37"/>
    <p:sldId id="330" r:id="rId38"/>
    <p:sldId id="308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1016B18-3BF9-2446-BC25-183ACFEF7DD2}">
          <p14:sldIdLst>
            <p14:sldId id="256"/>
            <p14:sldId id="303"/>
            <p14:sldId id="304"/>
            <p14:sldId id="305"/>
            <p14:sldId id="306"/>
          </p14:sldIdLst>
        </p14:section>
        <p14:section name="Oxidative Damage" id="{D56F962E-A227-8143-A3C4-29E8EA17368D}">
          <p14:sldIdLst>
            <p14:sldId id="315"/>
            <p14:sldId id="316"/>
            <p14:sldId id="312"/>
            <p14:sldId id="260"/>
            <p14:sldId id="309"/>
            <p14:sldId id="310"/>
            <p14:sldId id="313"/>
            <p14:sldId id="317"/>
            <p14:sldId id="314"/>
            <p14:sldId id="318"/>
            <p14:sldId id="319"/>
            <p14:sldId id="261"/>
            <p14:sldId id="263"/>
            <p14:sldId id="296"/>
            <p14:sldId id="321"/>
            <p14:sldId id="320"/>
            <p14:sldId id="322"/>
          </p14:sldIdLst>
        </p14:section>
        <p14:section name="Pentose Phosphate" id="{2919CDE0-00ED-A048-9006-3E49F1BA5101}">
          <p14:sldIdLst>
            <p14:sldId id="264"/>
            <p14:sldId id="262"/>
            <p14:sldId id="323"/>
            <p14:sldId id="298"/>
            <p14:sldId id="257"/>
            <p14:sldId id="265"/>
            <p14:sldId id="258"/>
            <p14:sldId id="326"/>
            <p14:sldId id="324"/>
            <p14:sldId id="259"/>
            <p14:sldId id="327"/>
            <p14:sldId id="328"/>
            <p14:sldId id="331"/>
            <p14:sldId id="329"/>
            <p14:sldId id="330"/>
            <p14:sldId id="30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6"/>
    <p:restoredTop sz="76726"/>
  </p:normalViewPr>
  <p:slideViewPr>
    <p:cSldViewPr snapToGrid="0" snapToObjects="1">
      <p:cViewPr varScale="1">
        <p:scale>
          <a:sx n="136" d="100"/>
          <a:sy n="136" d="100"/>
        </p:scale>
        <p:origin x="59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340D41-B812-A34C-9CCD-8181DFB3B326}" type="datetimeFigureOut">
              <a:rPr lang="en-US" smtClean="0"/>
              <a:t>10/3/18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EE2C9B-4639-6244-9088-DBC8197CF9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1211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Answer is 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86B5D0-C224-004F-B295-F0C2608DAB9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8016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Answer is 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86B5D0-C224-004F-B295-F0C2608DAB9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7997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Answer is 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86B5D0-C224-004F-B295-F0C2608DAB9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2688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EE2C9B-4639-6244-9088-DBC8197CF9E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5106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Elite level: those who have represented Israel in Olympics or international competitions</a:t>
            </a:r>
          </a:p>
          <a:p>
            <a:r>
              <a:rPr lang="en-US" dirty="0"/>
              <a:t>Increased induction of antioxidant response</a:t>
            </a:r>
          </a:p>
          <a:p>
            <a:r>
              <a:rPr lang="en-US" dirty="0"/>
              <a:t>Better recovery post-training</a:t>
            </a:r>
          </a:p>
          <a:p>
            <a:r>
              <a:rPr lang="en-US" dirty="0"/>
              <a:t>Decreased ROS induced adaptations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EE2C9B-4639-6244-9088-DBC8197CF9E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4742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EE2C9B-4639-6244-9088-DBC8197CF9EE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8800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6324C-7159-A74A-9AB3-1FD52C11F239}" type="datetimeFigureOut">
              <a:rPr lang="en-US" smtClean="0"/>
              <a:t>10/3/18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D8ABD-0C47-944C-8C42-388820EF73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2792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6324C-7159-A74A-9AB3-1FD52C11F239}" type="datetimeFigureOut">
              <a:rPr lang="en-US" smtClean="0"/>
              <a:t>10/3/18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D8ABD-0C47-944C-8C42-388820EF73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3443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6324C-7159-A74A-9AB3-1FD52C11F239}" type="datetimeFigureOut">
              <a:rPr lang="en-US" smtClean="0"/>
              <a:t>10/3/18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D8ABD-0C47-944C-8C42-388820EF73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327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6324C-7159-A74A-9AB3-1FD52C11F239}" type="datetimeFigureOut">
              <a:rPr lang="en-US" smtClean="0"/>
              <a:t>10/3/18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D8ABD-0C47-944C-8C42-388820EF73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517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6324C-7159-A74A-9AB3-1FD52C11F239}" type="datetimeFigureOut">
              <a:rPr lang="en-US" smtClean="0"/>
              <a:t>10/3/18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D8ABD-0C47-944C-8C42-388820EF73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8909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6324C-7159-A74A-9AB3-1FD52C11F239}" type="datetimeFigureOut">
              <a:rPr lang="en-US" smtClean="0"/>
              <a:t>10/3/18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D8ABD-0C47-944C-8C42-388820EF73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8437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6324C-7159-A74A-9AB3-1FD52C11F239}" type="datetimeFigureOut">
              <a:rPr lang="en-US" smtClean="0"/>
              <a:t>10/3/18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D8ABD-0C47-944C-8C42-388820EF73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7203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6324C-7159-A74A-9AB3-1FD52C11F239}" type="datetimeFigureOut">
              <a:rPr lang="en-US" smtClean="0"/>
              <a:t>10/3/18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D8ABD-0C47-944C-8C42-388820EF73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6807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6324C-7159-A74A-9AB3-1FD52C11F239}" type="datetimeFigureOut">
              <a:rPr lang="en-US" smtClean="0"/>
              <a:t>10/3/18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D8ABD-0C47-944C-8C42-388820EF73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540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6324C-7159-A74A-9AB3-1FD52C11F239}" type="datetimeFigureOut">
              <a:rPr lang="en-US" smtClean="0"/>
              <a:t>10/3/18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D8ABD-0C47-944C-8C42-388820EF73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99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6324C-7159-A74A-9AB3-1FD52C11F239}" type="datetimeFigureOut">
              <a:rPr lang="en-US" smtClean="0"/>
              <a:t>10/3/18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D8ABD-0C47-944C-8C42-388820EF73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7531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C6324C-7159-A74A-9AB3-1FD52C11F239}" type="datetimeFigureOut">
              <a:rPr lang="en-US" smtClean="0"/>
              <a:t>10/3/18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5D8ABD-0C47-944C-8C42-388820EF73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805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tiff"/><Relationship Id="rId4" Type="http://schemas.openxmlformats.org/officeDocument/2006/relationships/image" Target="../media/image10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Pentose Phosphate Shunt and Glycogen Metabolism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146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9103A-B957-AB49-9161-499F99066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Mitochondrial Antioxidant System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3280315-348C-C049-847F-5BAD406F00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0688"/>
            <a:ext cx="8310429" cy="462613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AEE2146-31B5-E74B-90AD-86210C9BCC88}"/>
              </a:ext>
            </a:extLst>
          </p:cNvPr>
          <p:cNvSpPr txBox="1"/>
          <p:nvPr/>
        </p:nvSpPr>
        <p:spPr>
          <a:xfrm>
            <a:off x="8976336" y="2027329"/>
            <a:ext cx="2267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Superoxide Dismutase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CC2600-6189-FD40-969E-68AD85C81539}"/>
              </a:ext>
            </a:extLst>
          </p:cNvPr>
          <p:cNvSpPr txBox="1"/>
          <p:nvPr/>
        </p:nvSpPr>
        <p:spPr>
          <a:xfrm>
            <a:off x="9624913" y="3151457"/>
            <a:ext cx="970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Catalase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29B5150-20AF-6A40-B3EE-41C38FE0BA33}"/>
              </a:ext>
            </a:extLst>
          </p:cNvPr>
          <p:cNvSpPr txBox="1"/>
          <p:nvPr/>
        </p:nvSpPr>
        <p:spPr>
          <a:xfrm>
            <a:off x="8976336" y="4150458"/>
            <a:ext cx="2364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Glutathione Peroxidase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BA16A3A-ACA3-F146-BCD4-DA3C3F8549E1}"/>
              </a:ext>
            </a:extLst>
          </p:cNvPr>
          <p:cNvSpPr txBox="1"/>
          <p:nvPr/>
        </p:nvSpPr>
        <p:spPr>
          <a:xfrm>
            <a:off x="8950272" y="5459252"/>
            <a:ext cx="2319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Glutathione Reductase</a:t>
            </a:r>
          </a:p>
        </p:txBody>
      </p:sp>
    </p:spTree>
    <p:extLst>
      <p:ext uri="{BB962C8B-B14F-4D97-AF65-F5344CB8AC3E}">
        <p14:creationId xmlns:p14="http://schemas.microsoft.com/office/powerpoint/2010/main" val="7304887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21FBE8-E2F5-6C46-A775-FB432BBB03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365125"/>
            <a:ext cx="12151151" cy="1325563"/>
          </a:xfrm>
        </p:spPr>
        <p:txBody>
          <a:bodyPr/>
          <a:lstStyle/>
          <a:p>
            <a:r>
              <a:rPr lang="en-US" dirty="0"/>
              <a:t>Training Adaptations and Mitochondrial Antioxidants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34FB26-48E1-1847-BAD8-840BA6B5B5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5800" y="1619250"/>
            <a:ext cx="5740400" cy="361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3573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CDF8DB-6E97-1F47-8E59-86925A295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Study with Antioxidant Vitamins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408A73-26E5-1746-B36F-FF6E457225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3598" y="1793205"/>
            <a:ext cx="2754041" cy="16597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3F0DA57-6606-DC4E-9ACB-26330B682F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272" y="3774011"/>
            <a:ext cx="2644609" cy="15685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AC59268-D78D-4340-816D-E7FE85BEDF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7881" y="3774011"/>
            <a:ext cx="2644609" cy="149557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8D72ABD-7517-1F40-B5EC-229B9C52E7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98867" y="1793205"/>
            <a:ext cx="5503745" cy="349308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6D0DB84-CB91-0E46-A733-E78A43966B64}"/>
              </a:ext>
            </a:extLst>
          </p:cNvPr>
          <p:cNvSpPr txBox="1"/>
          <p:nvPr/>
        </p:nvSpPr>
        <p:spPr>
          <a:xfrm>
            <a:off x="913272" y="5825765"/>
            <a:ext cx="107665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Ristow</a:t>
            </a:r>
            <a:r>
              <a:rPr lang="en-US" dirty="0"/>
              <a:t>, M. </a:t>
            </a:r>
            <a:r>
              <a:rPr lang="en-US" i="1" dirty="0"/>
              <a:t>et al.</a:t>
            </a:r>
            <a:r>
              <a:rPr lang="en-US" dirty="0"/>
              <a:t> Antioxidants prevent health-promoting effects of physical exercise in humans. </a:t>
            </a:r>
            <a:r>
              <a:rPr lang="en-US" i="1" dirty="0"/>
              <a:t>Proc. Natl. Acad. Sci.</a:t>
            </a:r>
            <a:r>
              <a:rPr lang="en-US" dirty="0"/>
              <a:t> </a:t>
            </a:r>
            <a:r>
              <a:rPr lang="en-US" b="1" dirty="0"/>
              <a:t>106,</a:t>
            </a:r>
            <a:r>
              <a:rPr lang="en-US" dirty="0"/>
              <a:t> 8665–8670 (2009).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12598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2F8CF-8A23-4347-AADF-FB5138DEE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SOD2</a:t>
            </a:r>
            <a:r>
              <a:rPr lang="en-US" dirty="0"/>
              <a:t> Variants and Athletic Performance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766A06-3D70-C14E-BF06-E9306CB572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5135" y="1690688"/>
            <a:ext cx="3429635" cy="23816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04DFCCD-1099-4E47-9092-82B5D93834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1238" y="1690688"/>
            <a:ext cx="3390601" cy="238169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C5D222E-0658-5C4F-A6CB-4DEF3C441D63}"/>
              </a:ext>
            </a:extLst>
          </p:cNvPr>
          <p:cNvSpPr txBox="1"/>
          <p:nvPr/>
        </p:nvSpPr>
        <p:spPr>
          <a:xfrm>
            <a:off x="1407735" y="5814692"/>
            <a:ext cx="102940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Ben-</a:t>
            </a:r>
            <a:r>
              <a:rPr lang="en-US" dirty="0" err="1"/>
              <a:t>Zaken</a:t>
            </a:r>
            <a:r>
              <a:rPr lang="en-US" dirty="0"/>
              <a:t>, S., Eliakim, A., </a:t>
            </a:r>
            <a:r>
              <a:rPr lang="en-US" dirty="0" err="1"/>
              <a:t>Nemet</a:t>
            </a:r>
            <a:r>
              <a:rPr lang="en-US" dirty="0"/>
              <a:t>, D., Kassem, E. &amp; Meckel, Y. Increased prevalence of </a:t>
            </a:r>
            <a:r>
              <a:rPr lang="en-US" dirty="0" err="1"/>
              <a:t>MnSOD</a:t>
            </a:r>
            <a:r>
              <a:rPr lang="en-US" dirty="0"/>
              <a:t> genetic polymorphism in endurance and power athletes. </a:t>
            </a:r>
            <a:r>
              <a:rPr lang="en-US" i="1" dirty="0"/>
              <a:t>Free </a:t>
            </a:r>
            <a:r>
              <a:rPr lang="en-US" i="1" dirty="0" err="1"/>
              <a:t>Radic</a:t>
            </a:r>
            <a:r>
              <a:rPr lang="en-US" i="1" dirty="0"/>
              <a:t>. Res.</a:t>
            </a:r>
            <a:r>
              <a:rPr lang="en-US" dirty="0"/>
              <a:t> </a:t>
            </a:r>
            <a:r>
              <a:rPr lang="en-US" b="1" dirty="0"/>
              <a:t>47,</a:t>
            </a:r>
            <a:r>
              <a:rPr lang="en-US" dirty="0"/>
              <a:t> 1002–1008 (2013).</a:t>
            </a:r>
          </a:p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7BFD97-17CE-D54E-9DCE-9CA07D774520}"/>
              </a:ext>
            </a:extLst>
          </p:cNvPr>
          <p:cNvSpPr txBox="1"/>
          <p:nvPr/>
        </p:nvSpPr>
        <p:spPr>
          <a:xfrm>
            <a:off x="4374037" y="4515439"/>
            <a:ext cx="35928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SOD2</a:t>
            </a:r>
            <a:r>
              <a:rPr lang="en-US" dirty="0"/>
              <a:t> Alanine 12 to Valine</a:t>
            </a:r>
          </a:p>
          <a:p>
            <a:r>
              <a:rPr lang="en-US" dirty="0"/>
              <a:t>Valine allele decreases </a:t>
            </a:r>
            <a:r>
              <a:rPr lang="en-US" i="1" dirty="0"/>
              <a:t>SOD2</a:t>
            </a:r>
            <a:r>
              <a:rPr lang="en-US" dirty="0"/>
              <a:t> activity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2B6287-4ADA-CA43-BF96-C7C308B454F7}"/>
              </a:ext>
            </a:extLst>
          </p:cNvPr>
          <p:cNvSpPr txBox="1"/>
          <p:nvPr/>
        </p:nvSpPr>
        <p:spPr>
          <a:xfrm>
            <a:off x="10058307" y="2327535"/>
            <a:ext cx="16434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Percent of Ala/Ala genotype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EDC9B15-018B-984D-BD1D-67C77BDD06E7}"/>
              </a:ext>
            </a:extLst>
          </p:cNvPr>
          <p:cNvSpPr txBox="1"/>
          <p:nvPr/>
        </p:nvSpPr>
        <p:spPr>
          <a:xfrm>
            <a:off x="94268" y="1781666"/>
            <a:ext cx="303086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At your table:  </a:t>
            </a:r>
            <a:r>
              <a:rPr lang="en-US" dirty="0"/>
              <a:t>why do you think that people with this variant are disproportionately represented in high level athletes</a:t>
            </a:r>
          </a:p>
        </p:txBody>
      </p:sp>
    </p:spTree>
    <p:extLst>
      <p:ext uri="{BB962C8B-B14F-4D97-AF65-F5344CB8AC3E}">
        <p14:creationId xmlns:p14="http://schemas.microsoft.com/office/powerpoint/2010/main" val="33297202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7B9A050-0309-4547-882F-832A1A79A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ROS and Inflammatory Responses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88BA23-4BD7-0140-A89D-7A8D0E7398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2015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F67F54F-CAF4-FA43-AE52-19D49B8B34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NADPH Oxidase uses NADPH to Kill Bacteria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4B8EAF1-61E3-2040-A3DB-AE751A028F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39786" y="1825625"/>
            <a:ext cx="4114013" cy="4351338"/>
          </a:xfrm>
        </p:spPr>
        <p:txBody>
          <a:bodyPr/>
          <a:lstStyle/>
          <a:p>
            <a:r>
              <a:rPr lang="en-US" dirty="0"/>
              <a:t>This release is known as the respiratory burst</a:t>
            </a:r>
          </a:p>
          <a:p>
            <a:r>
              <a:rPr lang="en-US" dirty="0"/>
              <a:t>Immune cells require a substantial amount of NADPH to generate an oxidative burst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008A2E-4499-B041-8536-F21289C3F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6065625" cy="4956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3009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87E440E-F870-8C4D-9E76-E6F90A3481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Damage Associated with ROS Production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3ED98D9-E673-5F4C-AFCE-730A56A880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8156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Molecules Susceptible to Oxidative Damage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033963" cy="4351338"/>
          </a:xfrm>
        </p:spPr>
        <p:txBody>
          <a:bodyPr/>
          <a:lstStyle/>
          <a:p>
            <a:r>
              <a:rPr lang="en-US" b="1" dirty="0"/>
              <a:t>DNA</a:t>
            </a:r>
            <a:r>
              <a:rPr lang="en-US" dirty="0"/>
              <a:t> </a:t>
            </a:r>
            <a:r>
              <a:rPr lang="mr-IN" dirty="0"/>
              <a:t>–</a:t>
            </a:r>
            <a:r>
              <a:rPr lang="en-US" dirty="0"/>
              <a:t> causes many long term effects (including aging)</a:t>
            </a:r>
          </a:p>
          <a:p>
            <a:r>
              <a:rPr lang="en-US" b="1" dirty="0"/>
              <a:t>Proteins</a:t>
            </a:r>
            <a:r>
              <a:rPr lang="en-US" dirty="0"/>
              <a:t> </a:t>
            </a:r>
            <a:r>
              <a:rPr lang="mr-IN" dirty="0"/>
              <a:t>–</a:t>
            </a:r>
            <a:r>
              <a:rPr lang="en-US" dirty="0"/>
              <a:t> causes breakage of key disulfides needed for structure</a:t>
            </a:r>
          </a:p>
          <a:p>
            <a:r>
              <a:rPr lang="en-US" b="1" dirty="0"/>
              <a:t>Lipids</a:t>
            </a:r>
            <a:r>
              <a:rPr lang="en-US" dirty="0"/>
              <a:t> </a:t>
            </a:r>
            <a:r>
              <a:rPr lang="mr-IN" dirty="0"/>
              <a:t>–</a:t>
            </a:r>
            <a:r>
              <a:rPr lang="en-US" dirty="0"/>
              <a:t> Especially Polyunsaturated Fatty Acids (PUFA)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9329" y="1390650"/>
            <a:ext cx="5994083" cy="5053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27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Dietary Antioxidants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1" y="1825625"/>
            <a:ext cx="4648200" cy="4351338"/>
          </a:xfrm>
        </p:spPr>
        <p:txBody>
          <a:bodyPr/>
          <a:lstStyle/>
          <a:p>
            <a:r>
              <a:rPr lang="en-US" dirty="0"/>
              <a:t>Free Radical Quenching</a:t>
            </a:r>
          </a:p>
          <a:p>
            <a:pPr lvl="1"/>
            <a:r>
              <a:rPr lang="en-US" dirty="0"/>
              <a:t>Vitamins C and E</a:t>
            </a:r>
          </a:p>
          <a:p>
            <a:r>
              <a:rPr lang="en-US" dirty="0"/>
              <a:t>Selenium</a:t>
            </a:r>
          </a:p>
          <a:p>
            <a:pPr lvl="1"/>
            <a:r>
              <a:rPr lang="en-US" dirty="0"/>
              <a:t>Cofactor for Glutathione Peroxidase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1213" y="1200150"/>
            <a:ext cx="6096000" cy="44577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00913" y="5992297"/>
            <a:ext cx="1377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Lipid Soluble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831623" y="5992297"/>
            <a:ext cx="21555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Very Stable</a:t>
            </a:r>
            <a:r>
              <a:rPr lang="en-US"/>
              <a:t>, nontoxic</a:t>
            </a:r>
          </a:p>
        </p:txBody>
      </p:sp>
    </p:spTree>
    <p:extLst>
      <p:ext uri="{BB962C8B-B14F-4D97-AF65-F5344CB8AC3E}">
        <p14:creationId xmlns:p14="http://schemas.microsoft.com/office/powerpoint/2010/main" val="9428533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Vitamin E Deficiency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Muscle Weakness and Loss of Muscle Mass</a:t>
            </a:r>
          </a:p>
          <a:p>
            <a:r>
              <a:rPr lang="en-US" dirty="0"/>
              <a:t>Neurological Problems</a:t>
            </a:r>
          </a:p>
          <a:p>
            <a:pPr lvl="1"/>
            <a:r>
              <a:rPr lang="en-US" dirty="0"/>
              <a:t>Vision Problems and Blindness</a:t>
            </a:r>
          </a:p>
          <a:p>
            <a:pPr lvl="1"/>
            <a:r>
              <a:rPr lang="en-US" dirty="0"/>
              <a:t>Sensory impairment</a:t>
            </a:r>
          </a:p>
          <a:p>
            <a:r>
              <a:rPr lang="en-US" dirty="0"/>
              <a:t>Hemolytic anemia due to loss of Red Blood Cells</a:t>
            </a:r>
          </a:p>
          <a:p>
            <a:r>
              <a:rPr lang="en-US" b="1" dirty="0"/>
              <a:t>At your table </a:t>
            </a:r>
            <a:r>
              <a:rPr lang="en-US" dirty="0"/>
              <a:t>discuss what might be the mechanisms of these phenotypes?</a:t>
            </a:r>
          </a:p>
        </p:txBody>
      </p:sp>
    </p:spTree>
    <p:extLst>
      <p:ext uri="{BB962C8B-B14F-4D97-AF65-F5344CB8AC3E}">
        <p14:creationId xmlns:p14="http://schemas.microsoft.com/office/powerpoint/2010/main" val="12949552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 Question #1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What process is the breakdown of glycogen to glucose in the cell?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/>
              <a:t>Glycogenesis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err="1"/>
              <a:t>Glycogenolysis</a:t>
            </a:r>
            <a:endParaRPr lang="en-US" dirty="0"/>
          </a:p>
          <a:p>
            <a:pPr marL="514350" indent="-514350">
              <a:buFont typeface="+mj-lt"/>
              <a:buAutoNum type="alphaUcPeriod"/>
            </a:pPr>
            <a:r>
              <a:rPr lang="en-US" dirty="0"/>
              <a:t>Glycolysis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/>
              <a:t>Gluconeogenesis</a:t>
            </a:r>
          </a:p>
        </p:txBody>
      </p:sp>
    </p:spTree>
    <p:extLst>
      <p:ext uri="{BB962C8B-B14F-4D97-AF65-F5344CB8AC3E}">
        <p14:creationId xmlns:p14="http://schemas.microsoft.com/office/powerpoint/2010/main" val="15232287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681552-E8D4-0143-819B-573F250F4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Vitamin E Supplementation in Healthy People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33FDBE-1FDB-D14F-927A-E6799C7E16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97815"/>
            <a:ext cx="6096000" cy="40132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8F3185C-D618-F54B-9BEA-E3656F2581DA}"/>
              </a:ext>
            </a:extLst>
          </p:cNvPr>
          <p:cNvSpPr txBox="1"/>
          <p:nvPr/>
        </p:nvSpPr>
        <p:spPr>
          <a:xfrm>
            <a:off x="989814" y="5595856"/>
            <a:ext cx="108502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Miller, E. R. </a:t>
            </a:r>
            <a:r>
              <a:rPr lang="en-US" i="1" dirty="0"/>
              <a:t>et al.</a:t>
            </a:r>
            <a:r>
              <a:rPr lang="en-US" dirty="0"/>
              <a:t> Review Meta-Analysis : High-Dosage Vitamin E Supplementation May Increase. </a:t>
            </a:r>
            <a:r>
              <a:rPr lang="en-US" i="1" dirty="0"/>
              <a:t>Ann. Intern. Med.</a:t>
            </a:r>
            <a:r>
              <a:rPr lang="en-US" dirty="0"/>
              <a:t> </a:t>
            </a:r>
            <a:r>
              <a:rPr lang="en-US" b="1" dirty="0"/>
              <a:t>142,</a:t>
            </a:r>
            <a:r>
              <a:rPr lang="en-US" dirty="0"/>
              <a:t> 37–46 (2005).</a:t>
            </a:r>
          </a:p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0682D3-26C7-CA4E-9370-E41E75F3741D}"/>
              </a:ext>
            </a:extLst>
          </p:cNvPr>
          <p:cNvSpPr txBox="1"/>
          <p:nvPr/>
        </p:nvSpPr>
        <p:spPr>
          <a:xfrm>
            <a:off x="7739406" y="1970202"/>
            <a:ext cx="37235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It has been suggest that dietary antioxidants may be beneficial for certain at risk groups, but no good evidence so far.</a:t>
            </a:r>
          </a:p>
        </p:txBody>
      </p:sp>
    </p:spTree>
    <p:extLst>
      <p:ext uri="{BB962C8B-B14F-4D97-AF65-F5344CB8AC3E}">
        <p14:creationId xmlns:p14="http://schemas.microsoft.com/office/powerpoint/2010/main" val="25641663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AE1F0E-0078-8544-95C6-CACE69ACE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Dietary Antioxidants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893236-57A3-DC4D-8789-9F0C20A0D8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308835" cy="4351338"/>
          </a:xfrm>
        </p:spPr>
        <p:txBody>
          <a:bodyPr/>
          <a:lstStyle/>
          <a:p>
            <a:r>
              <a:rPr lang="en-US" dirty="0"/>
              <a:t>Vitamins A, C and E</a:t>
            </a:r>
          </a:p>
          <a:p>
            <a:r>
              <a:rPr lang="en-US" dirty="0"/>
              <a:t>Beta </a:t>
            </a:r>
            <a:r>
              <a:rPr lang="en-US" dirty="0" err="1"/>
              <a:t>carotone</a:t>
            </a:r>
            <a:endParaRPr lang="en-US" dirty="0"/>
          </a:p>
          <a:p>
            <a:r>
              <a:rPr lang="en-US" dirty="0"/>
              <a:t>Lycopene</a:t>
            </a:r>
          </a:p>
          <a:p>
            <a:r>
              <a:rPr lang="en-US" dirty="0"/>
              <a:t>Lutein</a:t>
            </a:r>
          </a:p>
          <a:p>
            <a:r>
              <a:rPr lang="en-US" dirty="0" err="1"/>
              <a:t>Flavenoids</a:t>
            </a:r>
            <a:endParaRPr lang="en-US" dirty="0"/>
          </a:p>
          <a:p>
            <a:r>
              <a:rPr lang="en-US" dirty="0"/>
              <a:t>USDA Food Database</a:t>
            </a:r>
          </a:p>
          <a:p>
            <a:pPr lvl="1"/>
            <a:r>
              <a:rPr lang="en-US" dirty="0"/>
              <a:t>Blueberry Example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ABB2A8-C212-174A-8AAB-50B5FF5756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0877" y="1690688"/>
            <a:ext cx="5004913" cy="4579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8664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271781-9825-7040-AB3F-6B0CFB566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 the USDA Food Database and Find a Food with High Levels of One Of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8ADB79-D7B9-3C4D-8C93-4C46509731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Selenium</a:t>
            </a:r>
          </a:p>
          <a:p>
            <a:r>
              <a:rPr lang="en-US" dirty="0"/>
              <a:t>Lycopene</a:t>
            </a:r>
          </a:p>
          <a:p>
            <a:r>
              <a:rPr lang="en-US" dirty="0"/>
              <a:t>Lutein</a:t>
            </a:r>
          </a:p>
          <a:p>
            <a:r>
              <a:rPr lang="en-US" dirty="0"/>
              <a:t>Alpha Tocopherol (Vitamin E)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ndb.nal.usda.gov</a:t>
            </a:r>
            <a:r>
              <a:rPr lang="en-US" dirty="0"/>
              <a:t>/</a:t>
            </a:r>
            <a:r>
              <a:rPr lang="en-US" dirty="0" err="1"/>
              <a:t>ndb</a:t>
            </a:r>
            <a:r>
              <a:rPr lang="en-US" dirty="0"/>
              <a:t>/nutrients/index</a:t>
            </a:r>
          </a:p>
        </p:txBody>
      </p:sp>
    </p:spTree>
    <p:extLst>
      <p:ext uri="{BB962C8B-B14F-4D97-AF65-F5344CB8AC3E}">
        <p14:creationId xmlns:p14="http://schemas.microsoft.com/office/powerpoint/2010/main" val="7465098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Pentose Phosphate Shunt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Endogenous antioxidants</a:t>
            </a:r>
          </a:p>
        </p:txBody>
      </p:sp>
    </p:spTree>
    <p:extLst>
      <p:ext uri="{BB962C8B-B14F-4D97-AF65-F5344CB8AC3E}">
        <p14:creationId xmlns:p14="http://schemas.microsoft.com/office/powerpoint/2010/main" val="1734822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Glutathione/NADPH System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23355"/>
          <a:stretch/>
        </p:blipFill>
        <p:spPr>
          <a:xfrm>
            <a:off x="171450" y="1498600"/>
            <a:ext cx="11849100" cy="29591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650" y="4724646"/>
            <a:ext cx="4951730" cy="213335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201138" y="4372701"/>
            <a:ext cx="1298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Glutathione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244138" y="2793484"/>
            <a:ext cx="12554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Se Cofactor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2656B2-5B8D-9A40-B474-D78C39789EB2}"/>
              </a:ext>
            </a:extLst>
          </p:cNvPr>
          <p:cNvSpPr txBox="1"/>
          <p:nvPr/>
        </p:nvSpPr>
        <p:spPr>
          <a:xfrm>
            <a:off x="6240545" y="2168164"/>
            <a:ext cx="580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GSH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91B1D6-49FF-4644-8D88-0D356BB82D02}"/>
              </a:ext>
            </a:extLst>
          </p:cNvPr>
          <p:cNvSpPr txBox="1"/>
          <p:nvPr/>
        </p:nvSpPr>
        <p:spPr>
          <a:xfrm>
            <a:off x="6186844" y="3486305"/>
            <a:ext cx="688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GSSG</a:t>
            </a:r>
          </a:p>
        </p:txBody>
      </p:sp>
    </p:spTree>
    <p:extLst>
      <p:ext uri="{BB962C8B-B14F-4D97-AF65-F5344CB8AC3E}">
        <p14:creationId xmlns:p14="http://schemas.microsoft.com/office/powerpoint/2010/main" val="1200902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819FA9-FEF3-DA4C-B538-F86605250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Glucose is Needed to Charge the NADPH System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A0DC0B-F699-5044-804C-F0F81A08C3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9912" y="1690688"/>
            <a:ext cx="3912406" cy="4362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6998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G6PDH Deficiency and Favism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765800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Red blood cells are especially susceptible to oxidative damage</a:t>
            </a:r>
          </a:p>
          <a:p>
            <a:r>
              <a:rPr lang="en-US" dirty="0"/>
              <a:t>Foods with oxidants in them can trigger hemolysis</a:t>
            </a:r>
          </a:p>
          <a:p>
            <a:pPr lvl="1"/>
            <a:r>
              <a:rPr lang="en-US" dirty="0"/>
              <a:t>Fava beans contain oxidants </a:t>
            </a:r>
          </a:p>
          <a:p>
            <a:pPr lvl="1"/>
            <a:r>
              <a:rPr lang="en-US" dirty="0"/>
              <a:t>Could extend for some to all legumes or oxidant medications (such as </a:t>
            </a:r>
            <a:r>
              <a:rPr lang="en-US" dirty="0" err="1"/>
              <a:t>antimalarials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Global prevalence 4.6%, 20% in Africa</a:t>
            </a:r>
          </a:p>
          <a:p>
            <a:pPr lvl="1"/>
            <a:r>
              <a:rPr lang="en-US" dirty="0"/>
              <a:t>May underlie Pythagoras’ ban on bean consumption</a:t>
            </a:r>
          </a:p>
          <a:p>
            <a:pPr lvl="1"/>
            <a:r>
              <a:rPr lang="en-US" dirty="0"/>
              <a:t>X-Linked genetics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000" y="1825625"/>
            <a:ext cx="5588000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1194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Products of the Pentose Phosphate Shunt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828674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NAD</a:t>
            </a:r>
            <a:r>
              <a:rPr lang="en-US" b="1" u="sng" dirty="0"/>
              <a:t>P</a:t>
            </a:r>
            <a:r>
              <a:rPr lang="en-US" dirty="0"/>
              <a:t>H </a:t>
            </a:r>
          </a:p>
          <a:p>
            <a:pPr lvl="1"/>
            <a:r>
              <a:rPr lang="en-US" dirty="0"/>
              <a:t>NADPH is an Antioxidant</a:t>
            </a:r>
          </a:p>
          <a:p>
            <a:pPr lvl="2"/>
            <a:r>
              <a:rPr lang="en-US" dirty="0"/>
              <a:t>Important for blood cells</a:t>
            </a:r>
          </a:p>
          <a:p>
            <a:pPr lvl="1"/>
            <a:r>
              <a:rPr lang="en-US" dirty="0"/>
              <a:t>Needed for FA biosynthesis</a:t>
            </a:r>
          </a:p>
          <a:p>
            <a:pPr lvl="2"/>
            <a:r>
              <a:rPr lang="en-US" dirty="0"/>
              <a:t>Also important in cells that make a lot of lipid</a:t>
            </a:r>
          </a:p>
          <a:p>
            <a:pPr lvl="3"/>
            <a:r>
              <a:rPr lang="en-US" dirty="0"/>
              <a:t>Mainly adipose and liver</a:t>
            </a:r>
          </a:p>
          <a:p>
            <a:r>
              <a:rPr lang="en-US" dirty="0"/>
              <a:t>Ribose sugars for nucleotides</a:t>
            </a:r>
          </a:p>
          <a:p>
            <a:pPr lvl="1"/>
            <a:r>
              <a:rPr lang="en-US" dirty="0"/>
              <a:t>Important in Rapidly Dividing Cells which need nucleotides</a:t>
            </a:r>
          </a:p>
          <a:p>
            <a:pPr lvl="2"/>
            <a:r>
              <a:rPr lang="en-US" dirty="0"/>
              <a:t>Bone marrow, skin, epithelial cells of GI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6623E3D-DD07-9D4A-B2C1-36BF3B4A49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0033" y="1825625"/>
            <a:ext cx="5564760" cy="4132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195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Fatty Acid Synthesis Requires NADPH</a:t>
            </a:r>
          </a:p>
        </p:txBody>
      </p:sp>
      <p:sp>
        <p:nvSpPr>
          <p:cNvPr id="4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Fatty Acid Synthesis</a:t>
            </a:r>
          </a:p>
          <a:p>
            <a:pPr lvl="1"/>
            <a:r>
              <a:rPr lang="en-US" dirty="0"/>
              <a:t>Consumes:</a:t>
            </a:r>
          </a:p>
          <a:p>
            <a:pPr lvl="2"/>
            <a:r>
              <a:rPr lang="en-US" dirty="0"/>
              <a:t>14 </a:t>
            </a:r>
            <a:r>
              <a:rPr lang="en-US" dirty="0" err="1"/>
              <a:t>Malonyl</a:t>
            </a:r>
            <a:r>
              <a:rPr lang="en-US" dirty="0"/>
              <a:t> CoA </a:t>
            </a:r>
          </a:p>
          <a:p>
            <a:pPr lvl="2"/>
            <a:r>
              <a:rPr lang="en-US" dirty="0"/>
              <a:t>7 Acetyl CoA (total of 21)</a:t>
            </a:r>
          </a:p>
          <a:p>
            <a:pPr lvl="2"/>
            <a:r>
              <a:rPr lang="en-US" dirty="0"/>
              <a:t>14 ATP (to make </a:t>
            </a:r>
            <a:r>
              <a:rPr lang="en-US" dirty="0" err="1"/>
              <a:t>Malonyl</a:t>
            </a:r>
            <a:r>
              <a:rPr lang="en-US" dirty="0"/>
              <a:t> CoA)</a:t>
            </a:r>
          </a:p>
          <a:p>
            <a:pPr lvl="2"/>
            <a:r>
              <a:rPr lang="en-US" b="1" u="sng" dirty="0"/>
              <a:t>14 NADPH </a:t>
            </a:r>
          </a:p>
          <a:p>
            <a:pPr lvl="1"/>
            <a:r>
              <a:rPr lang="en-US" dirty="0"/>
              <a:t>Makes 1 Palmitate (C16:0)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Each Glucose-6-Phosphate in PPP</a:t>
            </a:r>
          </a:p>
          <a:p>
            <a:pPr lvl="1"/>
            <a:r>
              <a:rPr lang="en-US" dirty="0"/>
              <a:t>Generates 2 NADPH</a:t>
            </a:r>
          </a:p>
          <a:p>
            <a:pPr lvl="1"/>
            <a:r>
              <a:rPr lang="en-US" dirty="0"/>
              <a:t>Therefore you need 7 glucose molecules just to generate the NADPH for palmitate synthesis</a:t>
            </a:r>
          </a:p>
        </p:txBody>
      </p:sp>
    </p:spTree>
    <p:extLst>
      <p:ext uri="{BB962C8B-B14F-4D97-AF65-F5344CB8AC3E}">
        <p14:creationId xmlns:p14="http://schemas.microsoft.com/office/powerpoint/2010/main" val="12643880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Regulation of Pentose Phosphate Entry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7620000" cy="4351338"/>
          </a:xfrm>
        </p:spPr>
        <p:txBody>
          <a:bodyPr/>
          <a:lstStyle/>
          <a:p>
            <a:r>
              <a:rPr lang="en-US" dirty="0"/>
              <a:t>First enzyme is the rate limiting and irreversible step</a:t>
            </a:r>
          </a:p>
          <a:p>
            <a:r>
              <a:rPr lang="en-US" dirty="0"/>
              <a:t>Glucose-6-Phosphate Dehydrogenase</a:t>
            </a:r>
          </a:p>
          <a:p>
            <a:pPr lvl="1"/>
            <a:r>
              <a:rPr lang="en-US" dirty="0"/>
              <a:t>Activated by its two substrates</a:t>
            </a:r>
          </a:p>
          <a:p>
            <a:pPr lvl="2"/>
            <a:r>
              <a:rPr lang="en-US" dirty="0">
                <a:solidFill>
                  <a:srgbClr val="00B050"/>
                </a:solidFill>
              </a:rPr>
              <a:t>NADP</a:t>
            </a:r>
          </a:p>
          <a:p>
            <a:pPr lvl="2"/>
            <a:r>
              <a:rPr lang="en-US" dirty="0">
                <a:solidFill>
                  <a:srgbClr val="00B050"/>
                </a:solidFill>
              </a:rPr>
              <a:t>Glucose-6-Phosphate</a:t>
            </a:r>
          </a:p>
          <a:p>
            <a:pPr lvl="1"/>
            <a:r>
              <a:rPr lang="en-US" dirty="0"/>
              <a:t>Inhibited by high levels </a:t>
            </a:r>
            <a:r>
              <a:rPr lang="en-US"/>
              <a:t>of </a:t>
            </a:r>
            <a:r>
              <a:rPr lang="en-US">
                <a:solidFill>
                  <a:srgbClr val="FF0000"/>
                </a:solidFill>
              </a:rPr>
              <a:t>NADPH</a:t>
            </a:r>
            <a:endParaRPr lang="en-US" dirty="0">
              <a:solidFill>
                <a:srgbClr val="FF0000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26586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 Question #2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Which is most true about glycogen synthase (GS) and glycogen phosphorylase (GP) activity and phosphorylation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/>
              <a:t>Phosphorylation of both GP and GS increases activity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/>
              <a:t>Phosphorylation of both GP and GS decreases activity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/>
              <a:t>Phosphorylation increases the activity of GS but not GP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/>
              <a:t>Phosphorylation increases the activity of GP but not GS</a:t>
            </a:r>
          </a:p>
        </p:txBody>
      </p:sp>
    </p:spTree>
    <p:extLst>
      <p:ext uri="{BB962C8B-B14F-4D97-AF65-F5344CB8AC3E}">
        <p14:creationId xmlns:p14="http://schemas.microsoft.com/office/powerpoint/2010/main" val="11387684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4A89BAA-41F8-BB46-8200-43655BD14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happens to the rest of the sugar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78E73A7-D142-EA48-8707-67E34C634F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2922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DB1A2-1DD5-FB42-90E0-8A15D88E6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happens after NADPH production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A8A2D9-1B1A-DE41-9745-0023109FBF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8914" y="1403283"/>
            <a:ext cx="6384892" cy="501830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406F3FB-C14C-5348-9F59-86A02235F7FF}"/>
              </a:ext>
            </a:extLst>
          </p:cNvPr>
          <p:cNvSpPr txBox="1"/>
          <p:nvPr/>
        </p:nvSpPr>
        <p:spPr>
          <a:xfrm>
            <a:off x="204443" y="5156462"/>
            <a:ext cx="20644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Added to a Purine or Pyrimidine to make a Nucleotide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240206-9583-8144-AF10-7D768493CC33}"/>
              </a:ext>
            </a:extLst>
          </p:cNvPr>
          <p:cNvSpPr txBox="1"/>
          <p:nvPr/>
        </p:nvSpPr>
        <p:spPr>
          <a:xfrm>
            <a:off x="9228841" y="3912124"/>
            <a:ext cx="12160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GA-3-P and F-6-P are part of glycolysis</a:t>
            </a:r>
          </a:p>
        </p:txBody>
      </p:sp>
    </p:spTree>
    <p:extLst>
      <p:ext uri="{BB962C8B-B14F-4D97-AF65-F5344CB8AC3E}">
        <p14:creationId xmlns:p14="http://schemas.microsoft.com/office/powerpoint/2010/main" val="24522786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5324-FD4A-3244-A093-ED1D596F2ACD}" type="slidenum">
              <a:rPr lang="en-US" smtClean="0"/>
              <a:t>32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7253034" y="4161433"/>
            <a:ext cx="218059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G6PDH</a:t>
            </a:r>
          </a:p>
          <a:p>
            <a:r>
              <a:rPr lang="en-US" dirty="0">
                <a:solidFill>
                  <a:schemeClr val="accent6"/>
                </a:solidFill>
              </a:rPr>
              <a:t>NADP</a:t>
            </a:r>
            <a:r>
              <a:rPr lang="en-US" dirty="0"/>
              <a:t>/</a:t>
            </a:r>
            <a:r>
              <a:rPr lang="en-US" dirty="0">
                <a:solidFill>
                  <a:srgbClr val="FF0000"/>
                </a:solidFill>
              </a:rPr>
              <a:t>NADPH</a:t>
            </a:r>
          </a:p>
          <a:p>
            <a:r>
              <a:rPr lang="en-US" dirty="0">
                <a:solidFill>
                  <a:schemeClr val="accent6"/>
                </a:solidFill>
              </a:rPr>
              <a:t>Glucose-6-Phosphate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210212" y="5149453"/>
            <a:ext cx="166051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PFK1</a:t>
            </a:r>
          </a:p>
          <a:p>
            <a:r>
              <a:rPr lang="en-US" dirty="0">
                <a:solidFill>
                  <a:srgbClr val="FF0000"/>
                </a:solidFill>
              </a:rPr>
              <a:t>Citrate</a:t>
            </a:r>
          </a:p>
          <a:p>
            <a:r>
              <a:rPr lang="en-US" dirty="0">
                <a:solidFill>
                  <a:schemeClr val="accent6"/>
                </a:solidFill>
              </a:rPr>
              <a:t>AMP</a:t>
            </a:r>
            <a:r>
              <a:rPr lang="en-US" dirty="0"/>
              <a:t>/</a:t>
            </a:r>
            <a:r>
              <a:rPr lang="en-US" dirty="0">
                <a:solidFill>
                  <a:srgbClr val="FF0000"/>
                </a:solidFill>
              </a:rPr>
              <a:t>ATP</a:t>
            </a:r>
          </a:p>
          <a:p>
            <a:r>
              <a:rPr lang="en-US" dirty="0">
                <a:solidFill>
                  <a:schemeClr val="accent6"/>
                </a:solidFill>
              </a:rPr>
              <a:t>F26BP</a:t>
            </a:r>
          </a:p>
          <a:p>
            <a:r>
              <a:rPr lang="en-US" dirty="0">
                <a:solidFill>
                  <a:srgbClr val="FF0000"/>
                </a:solidFill>
              </a:rPr>
              <a:t>Glucagon (liver)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538016" y="4179491"/>
            <a:ext cx="218059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GS</a:t>
            </a:r>
          </a:p>
          <a:p>
            <a:pPr algn="r"/>
            <a:r>
              <a:rPr lang="en-US" dirty="0">
                <a:solidFill>
                  <a:schemeClr val="accent6"/>
                </a:solidFill>
              </a:rPr>
              <a:t>Glucose-6-Phosphate</a:t>
            </a:r>
          </a:p>
          <a:p>
            <a:pPr algn="r"/>
            <a:r>
              <a:rPr lang="en-US" dirty="0">
                <a:solidFill>
                  <a:schemeClr val="accent6"/>
                </a:solidFill>
              </a:rPr>
              <a:t>Insulin/</a:t>
            </a:r>
            <a:r>
              <a:rPr lang="en-US" dirty="0">
                <a:solidFill>
                  <a:srgbClr val="FF0000"/>
                </a:solidFill>
              </a:rPr>
              <a:t>Glucagon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1058" y="1070094"/>
            <a:ext cx="3912406" cy="4362926"/>
          </a:xfrm>
          <a:prstGeom prst="rect">
            <a:avLst/>
          </a:prstGeom>
        </p:spPr>
      </p:pic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1730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9F1AC13-DFD0-9941-B5CE-B8C5C2F60A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Alcohol Metabolism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28EB89C-F5C8-AC4B-9705-86B2C9D7D8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3714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671E327-C231-7C42-BC96-6FA206E94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pathways of alcohol metabolism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87E6951-0F77-144A-8A8C-5DB6171873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653" y="2132488"/>
            <a:ext cx="8998604" cy="379697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4C6B5B7-1F16-BF45-8610-2496081CECFA}"/>
              </a:ext>
            </a:extLst>
          </p:cNvPr>
          <p:cNvSpPr txBox="1"/>
          <p:nvPr/>
        </p:nvSpPr>
        <p:spPr>
          <a:xfrm>
            <a:off x="9617224" y="2193845"/>
            <a:ext cx="228299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2x  NADH = 5ATP</a:t>
            </a:r>
          </a:p>
          <a:p>
            <a:r>
              <a:rPr lang="en-US" dirty="0"/>
              <a:t>1x Acetyl-CoA = 10ATP</a:t>
            </a:r>
          </a:p>
          <a:p>
            <a:r>
              <a:rPr lang="en-US" dirty="0"/>
              <a:t>-1ATP = -1 ATP</a:t>
            </a:r>
          </a:p>
          <a:p>
            <a:r>
              <a:rPr lang="en-US" dirty="0"/>
              <a:t>14 ATP/Ethanol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EFCBC1D-A5FD-FB45-8930-B5E452513424}"/>
              </a:ext>
            </a:extLst>
          </p:cNvPr>
          <p:cNvSpPr txBox="1"/>
          <p:nvPr/>
        </p:nvSpPr>
        <p:spPr>
          <a:xfrm>
            <a:off x="9313257" y="3466642"/>
            <a:ext cx="2866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Translates to 7kcal/g ethanol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ED5E6D1-1FD1-DF4A-AEF4-81D02145CCCE}"/>
              </a:ext>
            </a:extLst>
          </p:cNvPr>
          <p:cNvSpPr/>
          <p:nvPr/>
        </p:nvSpPr>
        <p:spPr>
          <a:xfrm>
            <a:off x="216816" y="4030974"/>
            <a:ext cx="9096441" cy="18984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7754F3C-3F06-8E4B-9B22-0DC8EB110451}"/>
              </a:ext>
            </a:extLst>
          </p:cNvPr>
          <p:cNvSpPr txBox="1"/>
          <p:nvPr/>
        </p:nvSpPr>
        <p:spPr>
          <a:xfrm>
            <a:off x="9617224" y="4826524"/>
            <a:ext cx="210029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At your table: </a:t>
            </a:r>
            <a:r>
              <a:rPr lang="en-US" dirty="0"/>
              <a:t>Why would alcohol consumption result in excessive oxidative damage?</a:t>
            </a:r>
          </a:p>
        </p:txBody>
      </p:sp>
    </p:spTree>
    <p:extLst>
      <p:ext uri="{BB962C8B-B14F-4D97-AF65-F5344CB8AC3E}">
        <p14:creationId xmlns:p14="http://schemas.microsoft.com/office/powerpoint/2010/main" val="1031484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4018F0-017A-B64D-A5D5-C3B30769A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Alcoholic Fatty Liver Disease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E7A230-FDD0-2E44-A441-33C15B2D1A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014"/>
          <a:stretch/>
        </p:blipFill>
        <p:spPr>
          <a:xfrm>
            <a:off x="2500819" y="1690688"/>
            <a:ext cx="7058385" cy="398326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2807B2D-3851-4547-A7AE-92BBED82F8C6}"/>
              </a:ext>
            </a:extLst>
          </p:cNvPr>
          <p:cNvSpPr txBox="1"/>
          <p:nvPr/>
        </p:nvSpPr>
        <p:spPr>
          <a:xfrm>
            <a:off x="1330721" y="5872899"/>
            <a:ext cx="9530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very similar etiology in people with obesity, this is called Non-Alcoholic Fatty Liver Disease (NAFLD)</a:t>
            </a:r>
          </a:p>
        </p:txBody>
      </p:sp>
    </p:spTree>
    <p:extLst>
      <p:ext uri="{BB962C8B-B14F-4D97-AF65-F5344CB8AC3E}">
        <p14:creationId xmlns:p14="http://schemas.microsoft.com/office/powerpoint/2010/main" val="3558254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5CCCD47-4A38-DF45-A1E4-DBD780339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Distribution of Alcohol Consumption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E38BA1C-4C41-254E-9C6F-9D0C807A96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0450" y="1477741"/>
            <a:ext cx="5307553" cy="538025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3410F75-F941-CF48-B012-C83F9290F60B}"/>
              </a:ext>
            </a:extLst>
          </p:cNvPr>
          <p:cNvSpPr txBox="1"/>
          <p:nvPr/>
        </p:nvSpPr>
        <p:spPr>
          <a:xfrm>
            <a:off x="7852528" y="3798538"/>
            <a:ext cx="16953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Drinks per week</a:t>
            </a:r>
          </a:p>
        </p:txBody>
      </p:sp>
    </p:spTree>
    <p:extLst>
      <p:ext uri="{BB962C8B-B14F-4D97-AF65-F5344CB8AC3E}">
        <p14:creationId xmlns:p14="http://schemas.microsoft.com/office/powerpoint/2010/main" val="17297628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52E97A9-9779-A148-B4EE-8F60CDB95A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Alcohol and All-Cause Mortality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46E2D1-69F0-4C45-AE58-1EEA4F81D1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010" y="1930335"/>
            <a:ext cx="6287679" cy="340035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8E538B7-24C9-2E41-93DA-C3AD5984E54C}"/>
              </a:ext>
            </a:extLst>
          </p:cNvPr>
          <p:cNvSpPr txBox="1"/>
          <p:nvPr/>
        </p:nvSpPr>
        <p:spPr>
          <a:xfrm>
            <a:off x="707010" y="5854045"/>
            <a:ext cx="108596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Wood, A. M. </a:t>
            </a:r>
            <a:r>
              <a:rPr lang="en-US" i="1" dirty="0"/>
              <a:t>et al.</a:t>
            </a:r>
            <a:r>
              <a:rPr lang="en-US" dirty="0"/>
              <a:t> Risk thresholds for alcohol consumption: combined analysis of individual-participant data for 599 912 current drinkers in 83 prospective studies. </a:t>
            </a:r>
            <a:r>
              <a:rPr lang="en-US" i="1" dirty="0"/>
              <a:t>Lancet</a:t>
            </a:r>
            <a:r>
              <a:rPr lang="en-US" dirty="0"/>
              <a:t> </a:t>
            </a:r>
            <a:r>
              <a:rPr lang="en-US" b="1" dirty="0"/>
              <a:t>391,</a:t>
            </a:r>
            <a:r>
              <a:rPr lang="en-US" dirty="0"/>
              <a:t> 1513–1523 (2018).</a:t>
            </a:r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1D0FA8D-27E0-8D40-8541-7737F07E1B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0041" y="2145514"/>
            <a:ext cx="4334235" cy="277523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D719381-BCDE-354D-BB31-7934154645FB}"/>
              </a:ext>
            </a:extLst>
          </p:cNvPr>
          <p:cNvSpPr txBox="1"/>
          <p:nvPr/>
        </p:nvSpPr>
        <p:spPr>
          <a:xfrm>
            <a:off x="7612930" y="5064232"/>
            <a:ext cx="39537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Overall increased risk starts at about 7 drinks per week</a:t>
            </a:r>
          </a:p>
        </p:txBody>
      </p:sp>
    </p:spTree>
    <p:extLst>
      <p:ext uri="{BB962C8B-B14F-4D97-AF65-F5344CB8AC3E}">
        <p14:creationId xmlns:p14="http://schemas.microsoft.com/office/powerpoint/2010/main" val="5751722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Understand the role of Glucose-6 -Phosphate Dehydrogenase in regulating flow through the pentose phosphate pathway.</a:t>
            </a:r>
          </a:p>
          <a:p>
            <a:r>
              <a:rPr lang="en-US" dirty="0"/>
              <a:t>Evaluate the role of glucose derived products in fatty acid and triglyceride synthesis.</a:t>
            </a:r>
          </a:p>
          <a:p>
            <a:r>
              <a:rPr lang="en-US" dirty="0"/>
              <a:t>Interpret how the combined regulation of glycolysis, glycogenesis and the pentose phosphate pathway can affect the ability to synthesize lipids.</a:t>
            </a:r>
          </a:p>
          <a:p>
            <a:r>
              <a:rPr lang="en-US" dirty="0"/>
              <a:t>Explain how defects in the pentose phosphate pathway can lead to disease.</a:t>
            </a:r>
          </a:p>
          <a:p>
            <a:r>
              <a:rPr lang="en-US" dirty="0"/>
              <a:t>Understand the difference between in vitro  antioxidant activity and in  vivo  effectiveness of dietary antioxidants.</a:t>
            </a:r>
          </a:p>
          <a:p>
            <a:r>
              <a:rPr lang="en-US" dirty="0"/>
              <a:t>Explain the role of the liver’s cytochrome P450  system, and how this affects detoxification of compounds.</a:t>
            </a:r>
          </a:p>
          <a:p>
            <a:r>
              <a:rPr lang="en-US" dirty="0"/>
              <a:t>Analyze how alcohol is metabolized, and how this is different between moderate and heavy drinkers.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15140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 Question #3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Why are red blood cells susceptible to oxidative damage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/>
              <a:t>They generate a lot of mitochondrial reactive oxygen species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/>
              <a:t>They carry very few antioxidants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/>
              <a:t>The oxygen they carry can be very reactive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/>
              <a:t>They cannot regenerate GSSG from NADPH</a:t>
            </a:r>
          </a:p>
        </p:txBody>
      </p:sp>
    </p:spTree>
    <p:extLst>
      <p:ext uri="{BB962C8B-B14F-4D97-AF65-F5344CB8AC3E}">
        <p14:creationId xmlns:p14="http://schemas.microsoft.com/office/powerpoint/2010/main" val="18280899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Understand the role of Glucose-6 -Phosphate Dehydrogenase in regulating flow through the pentose phosphate pathway.</a:t>
            </a:r>
          </a:p>
          <a:p>
            <a:r>
              <a:rPr lang="en-US" dirty="0"/>
              <a:t>Evaluate the role of glucose derived products in fatty acid and triglyceride synthesis.</a:t>
            </a:r>
          </a:p>
          <a:p>
            <a:r>
              <a:rPr lang="en-US" dirty="0"/>
              <a:t>Interpret how the combined regulation of glycolysis, glycogenesis and the pentose phosphate pathway can affect the ability to synthesize lipids.</a:t>
            </a:r>
          </a:p>
          <a:p>
            <a:r>
              <a:rPr lang="en-US" dirty="0"/>
              <a:t>Explain how defects in the pentose phosphate pathway can lead to disease.</a:t>
            </a:r>
          </a:p>
          <a:p>
            <a:r>
              <a:rPr lang="en-US" dirty="0"/>
              <a:t>Understand the difference between in vitro  antioxidant activity and in  vivo  effectiveness of dietary antioxidants.</a:t>
            </a:r>
          </a:p>
          <a:p>
            <a:r>
              <a:rPr lang="en-US" dirty="0"/>
              <a:t>Explain the role of the liver’s cytochrome P450  system, and how this affects detoxification of compounds.</a:t>
            </a:r>
          </a:p>
          <a:p>
            <a:r>
              <a:rPr lang="en-US" dirty="0"/>
              <a:t>Analyze how alcohol is metabolized, and how this is different between moderate and heavy drinkers.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83258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12A02C3-B613-BF44-AB68-B345D4FC68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Benefits of Oxidative Stress and Reactive Oxygen Species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F5B21B9-302F-A845-B511-012A4689A2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9033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0BD6F84-25D6-1F44-B12C-8555C6B30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Reactive Oxygen Species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929DE1-D431-6C4A-A3C0-F78A552B48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4034" y="1690688"/>
            <a:ext cx="5347093" cy="49412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979F7DB-26C5-2045-8C56-96D7CD3178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386" y="2477940"/>
            <a:ext cx="5080000" cy="2844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76D1E19-A905-A94E-BE14-2BD35C0F9809}"/>
              </a:ext>
            </a:extLst>
          </p:cNvPr>
          <p:cNvSpPr txBox="1"/>
          <p:nvPr/>
        </p:nvSpPr>
        <p:spPr>
          <a:xfrm>
            <a:off x="2780907" y="2108608"/>
            <a:ext cx="14881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Extra Electron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489354-1B2F-BB4E-9A11-0860173B8FE8}"/>
              </a:ext>
            </a:extLst>
          </p:cNvPr>
          <p:cNvSpPr txBox="1"/>
          <p:nvPr/>
        </p:nvSpPr>
        <p:spPr>
          <a:xfrm>
            <a:off x="4524381" y="1847466"/>
            <a:ext cx="11026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Two Extra</a:t>
            </a:r>
          </a:p>
          <a:p>
            <a:r>
              <a:rPr lang="en-US" dirty="0"/>
              <a:t> Electrons</a:t>
            </a:r>
          </a:p>
        </p:txBody>
      </p:sp>
    </p:spTree>
    <p:extLst>
      <p:ext uri="{BB962C8B-B14F-4D97-AF65-F5344CB8AC3E}">
        <p14:creationId xmlns:p14="http://schemas.microsoft.com/office/powerpoint/2010/main" val="37410796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D9BD1C-6EE7-9843-AD08-BF04D6BDD5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60464" cy="1325563"/>
          </a:xfrm>
        </p:spPr>
        <p:txBody>
          <a:bodyPr/>
          <a:lstStyle/>
          <a:p>
            <a:r>
              <a:rPr lang="en-US" dirty="0"/>
              <a:t>Training Adaptations and Mitochondrial Activity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539E21-D2C8-C648-9B4C-CF6685DB8F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1552" y="1829769"/>
            <a:ext cx="5563938" cy="22276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6930FE2-80D5-BE48-B6DA-E731DDF9E4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9467" y="4883108"/>
            <a:ext cx="5470688" cy="148164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A028B7C-DE8E-BB41-978C-0E5A72A824A7}"/>
              </a:ext>
            </a:extLst>
          </p:cNvPr>
          <p:cNvSpPr txBox="1"/>
          <p:nvPr/>
        </p:nvSpPr>
        <p:spPr>
          <a:xfrm>
            <a:off x="3167406" y="4236777"/>
            <a:ext cx="22639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NADH Dehydrogenase</a:t>
            </a:r>
          </a:p>
          <a:p>
            <a:pPr algn="ctr"/>
            <a:r>
              <a:rPr lang="en-US" dirty="0"/>
              <a:t>(Complex I)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731D5CB-0F3F-7540-9FEC-4BB103940EB6}"/>
              </a:ext>
            </a:extLst>
          </p:cNvPr>
          <p:cNvSpPr txBox="1"/>
          <p:nvPr/>
        </p:nvSpPr>
        <p:spPr>
          <a:xfrm>
            <a:off x="4666268" y="1549536"/>
            <a:ext cx="1242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Complex IV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354DBCE-5321-A544-8F74-0B4184902FF3}"/>
              </a:ext>
            </a:extLst>
          </p:cNvPr>
          <p:cNvSpPr txBox="1"/>
          <p:nvPr/>
        </p:nvSpPr>
        <p:spPr>
          <a:xfrm>
            <a:off x="6277748" y="1555423"/>
            <a:ext cx="1168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Complex II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57B5848-8850-3F4A-874B-CDF372D72AB3}"/>
              </a:ext>
            </a:extLst>
          </p:cNvPr>
          <p:cNvSpPr txBox="1"/>
          <p:nvPr/>
        </p:nvSpPr>
        <p:spPr>
          <a:xfrm>
            <a:off x="8436990" y="4610427"/>
            <a:ext cx="339364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Holloszy</a:t>
            </a:r>
            <a:r>
              <a:rPr lang="en-US" dirty="0"/>
              <a:t>, J. O. Biochemical adaptations in muscle. Effects of exercise on mitochondrial oxygen uptake and respiratory enzyme activity in skeletal muscle. </a:t>
            </a:r>
            <a:r>
              <a:rPr lang="en-US" i="1" dirty="0"/>
              <a:t>J. Biol. Chem.</a:t>
            </a:r>
            <a:r>
              <a:rPr lang="en-US" dirty="0"/>
              <a:t> </a:t>
            </a:r>
            <a:r>
              <a:rPr lang="en-US" b="1" dirty="0"/>
              <a:t>242,</a:t>
            </a:r>
            <a:r>
              <a:rPr lang="en-US" dirty="0"/>
              <a:t> 2278–82 (1967).</a:t>
            </a:r>
            <a:endParaRPr 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1059023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Mitochondria and ROS Production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522470" cy="4351338"/>
          </a:xfrm>
        </p:spPr>
        <p:txBody>
          <a:bodyPr/>
          <a:lstStyle/>
          <a:p>
            <a:r>
              <a:rPr lang="en-US" dirty="0"/>
              <a:t>Molecular Oxygen can form free oxygen radicals</a:t>
            </a:r>
          </a:p>
          <a:p>
            <a:pPr lvl="1"/>
            <a:r>
              <a:rPr lang="en-US" dirty="0"/>
              <a:t>2-4% of reactions lead to ROS</a:t>
            </a:r>
          </a:p>
          <a:p>
            <a:r>
              <a:rPr lang="en-US" dirty="0"/>
              <a:t>Can be scavenged and detoxified by SOD to peroxide</a:t>
            </a:r>
          </a:p>
          <a:p>
            <a:r>
              <a:rPr lang="en-US" dirty="0"/>
              <a:t>Then Catalase or Glutathione Peroxidase Converts to Water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3590" y="1394944"/>
            <a:ext cx="6150610" cy="5367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1661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299</TotalTime>
  <Words>1188</Words>
  <Application>Microsoft Macintosh PowerPoint</Application>
  <PresentationFormat>Widescreen</PresentationFormat>
  <Paragraphs>195</Paragraphs>
  <Slides>38</Slides>
  <Notes>6</Notes>
  <HiddenSlides>3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3" baseType="lpstr">
      <vt:lpstr>Arial</vt:lpstr>
      <vt:lpstr>Calibri</vt:lpstr>
      <vt:lpstr>Calibri Light</vt:lpstr>
      <vt:lpstr>Mangal</vt:lpstr>
      <vt:lpstr>Office Theme</vt:lpstr>
      <vt:lpstr>Pentose Phosphate Shunt and Glycogen Metabolism</vt:lpstr>
      <vt:lpstr>Quiz Question #1</vt:lpstr>
      <vt:lpstr>Quiz Question #2</vt:lpstr>
      <vt:lpstr>Quiz Question #3</vt:lpstr>
      <vt:lpstr>Learning Objectives</vt:lpstr>
      <vt:lpstr>Benefits of Oxidative Stress and Reactive Oxygen Species</vt:lpstr>
      <vt:lpstr>Reactive Oxygen Species</vt:lpstr>
      <vt:lpstr>Training Adaptations and Mitochondrial Activity</vt:lpstr>
      <vt:lpstr>Mitochondria and ROS Production</vt:lpstr>
      <vt:lpstr>Mitochondrial Antioxidant System</vt:lpstr>
      <vt:lpstr>Training Adaptations and Mitochondrial Antioxidants</vt:lpstr>
      <vt:lpstr>Training Study with Antioxidant Vitamins</vt:lpstr>
      <vt:lpstr>SOD2 Variants and Athletic Performance</vt:lpstr>
      <vt:lpstr>ROS and Inflammatory Responses</vt:lpstr>
      <vt:lpstr>NADPH Oxidase uses NADPH to Kill Bacteria</vt:lpstr>
      <vt:lpstr>Damage Associated with ROS Production</vt:lpstr>
      <vt:lpstr>Molecules Susceptible to Oxidative Damage</vt:lpstr>
      <vt:lpstr>Dietary Antioxidants</vt:lpstr>
      <vt:lpstr>Vitamin E Deficiency</vt:lpstr>
      <vt:lpstr>Vitamin E Supplementation in Healthy People</vt:lpstr>
      <vt:lpstr>Other Dietary Antioxidants</vt:lpstr>
      <vt:lpstr>Check the USDA Food Database and Find a Food with High Levels of One Of</vt:lpstr>
      <vt:lpstr>Pentose Phosphate Shunt</vt:lpstr>
      <vt:lpstr>The Glutathione/NADPH System</vt:lpstr>
      <vt:lpstr>Glucose is Needed to Charge the NADPH System</vt:lpstr>
      <vt:lpstr>G6PDH Deficiency and Favism</vt:lpstr>
      <vt:lpstr>Products of the Pentose Phosphate Shunt</vt:lpstr>
      <vt:lpstr>Fatty Acid Synthesis Requires NADPH</vt:lpstr>
      <vt:lpstr>Regulation of Pentose Phosphate Entry</vt:lpstr>
      <vt:lpstr>What happens to the rest of the sugar</vt:lpstr>
      <vt:lpstr>What happens after NADPH production</vt:lpstr>
      <vt:lpstr>PowerPoint Presentation</vt:lpstr>
      <vt:lpstr>Alcohol Metabolism</vt:lpstr>
      <vt:lpstr>Two pathways of alcohol metabolism</vt:lpstr>
      <vt:lpstr>Alcoholic Fatty Liver Disease</vt:lpstr>
      <vt:lpstr>Distribution of Alcohol Consumption</vt:lpstr>
      <vt:lpstr>Alcohol and All-Cause Mortality</vt:lpstr>
      <vt:lpstr>Learning Objectives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Dave Bridges</dc:creator>
  <cp:lastModifiedBy>Dave Bridges</cp:lastModifiedBy>
  <cp:revision>34</cp:revision>
  <dcterms:created xsi:type="dcterms:W3CDTF">2017-10-01T10:56:37Z</dcterms:created>
  <dcterms:modified xsi:type="dcterms:W3CDTF">2018-10-03T13:29:35Z</dcterms:modified>
</cp:coreProperties>
</file>